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tif>
</file>

<file path=ppt/media/image10.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p:nvPr>
            <p:ph type="sldImg"/>
          </p:nvPr>
        </p:nvSpPr>
        <p:spPr>
          <a:xfrm>
            <a:off x="1143000" y="685800"/>
            <a:ext cx="4572000" cy="3429000"/>
          </a:xfrm>
          <a:prstGeom prst="rect">
            <a:avLst/>
          </a:prstGeom>
        </p:spPr>
        <p:txBody>
          <a:bodyPr/>
          <a:lstStyle/>
          <a:p>
            <a:pPr/>
          </a:p>
        </p:txBody>
      </p:sp>
      <p:sp>
        <p:nvSpPr>
          <p:cNvPr id="130" name="Shape 1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Expand: if we are just matching pictures pixel to pixel, then the first cat photo, but with one pixel blacked out, would also get “No idea”.</a:t>
            </a:r>
          </a:p>
          <a:p>
            <a:pPr/>
            <a:r>
              <a:t>We want the computer to recognize something common to cats, as opposed to common to dogs.</a:t>
            </a:r>
          </a:p>
          <a:p>
            <a:pPr/>
            <a:r>
              <a:t>Some more hidden assumptions: we can expect to recognize only common traits that are evident from photos.</a:t>
            </a:r>
          </a:p>
          <a:p>
            <a:pPr/>
            <a:r>
              <a:t>We expect learning “cats” vs. “dogs”, maybe “old cats” vs. “young cats” etc.</a:t>
            </a:r>
          </a:p>
          <a:p>
            <a:pPr/>
            <a:r>
              <a:t>But for instance, can we expect to learn “Cats owned by women” vs. “Cats owned by men”?</a:t>
            </a:r>
          </a:p>
          <a:p>
            <a:pPr/>
            <a:r>
              <a:t>Or, “German cats” vs. “Belgian cats”?</a:t>
            </a:r>
          </a:p>
          <a:p>
            <a:pPr/>
            <a:r>
              <a:t>Can you start describing how you discriminate between cats and dogs?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p>
          <a:p>
            <a:pPr/>
          </a:p>
          <a:p>
            <a:pPr/>
            <a:r>
              <a:t>J(\theta) = \mathbb{E}_{(x,y)\sim\hat{p}_{data}} L(f(x;\theta),y)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Important: a properly defined data distribution p would still require effort to generate an explicit mapping function, but in principle we would not need to introduce tricks with regularization, validation etc. These things come from the need to infer the hidden distribution, and are techniques for adding an implicit model of how we expect p to behave.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3" name="Slide Number"/>
          <p:cNvSpPr txBox="1"/>
          <p:nvPr>
            <p:ph type="sldNum" sz="quarter" idx="2"/>
          </p:nvPr>
        </p:nvSpPr>
        <p:spPr>
          <a:xfrm>
            <a:off x="8256726" y="6404294"/>
            <a:ext cx="258624" cy="269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 Id="rId3"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2"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Multi-layer Perceptron"/>
          <p:cNvSpPr txBox="1"/>
          <p:nvPr>
            <p:ph type="title"/>
          </p:nvPr>
        </p:nvSpPr>
        <p:spPr>
          <a:prstGeom prst="rect">
            <a:avLst/>
          </a:prstGeom>
        </p:spPr>
        <p:txBody>
          <a:bodyPr/>
          <a:lstStyle/>
          <a:p>
            <a:pPr/>
            <a:r>
              <a:t>Multi-layer Perceptron</a:t>
            </a:r>
          </a:p>
        </p:txBody>
      </p:sp>
      <p:sp>
        <p:nvSpPr>
          <p:cNvPr id="170" name="MLP principles, BP derivation will follow…"/>
          <p:cNvSpPr txBox="1"/>
          <p:nvPr>
            <p:ph type="body" idx="1"/>
          </p:nvPr>
        </p:nvSpPr>
        <p:spPr>
          <a:prstGeom prst="rect">
            <a:avLst/>
          </a:prstGeom>
        </p:spPr>
        <p:txBody>
          <a:bodyPr/>
          <a:lstStyle/>
          <a:p>
            <a:pPr/>
            <a:r>
              <a:t>MLP principles, BP derivation will follow…</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Multi-Layer Perceptron"/>
          <p:cNvSpPr txBox="1"/>
          <p:nvPr>
            <p:ph type="title"/>
          </p:nvPr>
        </p:nvSpPr>
        <p:spPr>
          <a:prstGeom prst="rect">
            <a:avLst/>
          </a:prstGeom>
        </p:spPr>
        <p:txBody>
          <a:bodyPr/>
          <a:lstStyle/>
          <a:p>
            <a:pPr/>
            <a:r>
              <a:t>Multi-Layer Perceptron</a:t>
            </a:r>
          </a:p>
        </p:txBody>
      </p:sp>
      <p:pic>
        <p:nvPicPr>
          <p:cNvPr id="175" name="Picture Placeholder 2" descr="Picture Placeholder 2"/>
          <p:cNvPicPr>
            <a:picLocks noChangeAspect="1"/>
          </p:cNvPicPr>
          <p:nvPr>
            <p:ph type="pic" idx="13"/>
          </p:nvPr>
        </p:nvPicPr>
        <p:blipFill>
          <a:blip r:embed="rId2">
            <a:extLst/>
          </a:blip>
          <a:srcRect l="0" t="8549" r="0" b="8549"/>
          <a:stretch>
            <a:fillRect/>
          </a:stretch>
        </p:blipFill>
        <p:spPr>
          <a:xfrm>
            <a:off x="1792288" y="964555"/>
            <a:ext cx="5486401" cy="3411240"/>
          </a:xfrm>
          <a:prstGeom prst="rect">
            <a:avLst/>
          </a:prstGeom>
        </p:spPr>
      </p:pic>
      <p:sp>
        <p:nvSpPr>
          <p:cNvPr id="176" name="Example with 2 inputs, 1 output, 1 hidden layer…"/>
          <p:cNvSpPr txBox="1"/>
          <p:nvPr>
            <p:ph type="body" sz="quarter" idx="1"/>
          </p:nvPr>
        </p:nvSpPr>
        <p:spPr>
          <a:prstGeom prst="rect">
            <a:avLst/>
          </a:prstGeom>
        </p:spPr>
        <p:txBody>
          <a:bodyPr/>
          <a:lstStyle/>
          <a:p>
            <a:pPr/>
            <a:r>
              <a:t>Example with 2 inputs, 1 output, 1 hidden layer</a:t>
            </a:r>
          </a:p>
          <a:p>
            <a:pPr/>
            <a:r>
              <a:t>The lines indicate “connections” or “synapses”</a:t>
            </a:r>
          </a:p>
        </p:txBody>
      </p:sp>
      <p:pic>
        <p:nvPicPr>
          <p:cNvPr id="177" name="page14image5940128.png" descr="page14image5940128.png"/>
          <p:cNvPicPr>
            <a:picLocks noChangeAspect="1"/>
          </p:cNvPicPr>
          <p:nvPr/>
        </p:nvPicPr>
        <p:blipFill>
          <a:blip r:embed="rId3">
            <a:extLst/>
          </a:blip>
          <a:stretch>
            <a:fillRect/>
          </a:stretch>
        </p:blipFill>
        <p:spPr>
          <a:xfrm>
            <a:off x="1792288" y="955675"/>
            <a:ext cx="5486401" cy="3429000"/>
          </a:xfrm>
          <a:prstGeom prst="rect">
            <a:avLst/>
          </a:prstGeom>
          <a:ln w="12700">
            <a:miter lim="400000"/>
          </a:ln>
        </p:spPr>
      </p:pic>
      <p:sp>
        <p:nvSpPr>
          <p:cNvPr id="178" name="Text"/>
          <p:cNvSpPr txBox="1"/>
          <p:nvPr/>
        </p:nvSpPr>
        <p:spPr>
          <a:xfrm>
            <a:off x="0" y="0"/>
            <a:ext cx="180340"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79" name="By Dirk Hünniger (Own work) [CC BY 3.0 (http://creativecommons.org/licenses/by/3.0)], via Wikimedia Commons"/>
          <p:cNvSpPr txBox="1"/>
          <p:nvPr/>
        </p:nvSpPr>
        <p:spPr>
          <a:xfrm>
            <a:off x="4195962" y="4475479"/>
            <a:ext cx="4690962"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By Dirk Hünniger (Own work) [CC BY 3.0 (http://creativecommons.org/licenses/by/3.0)], via Wikimedia Commons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Basic principle of learning for neural networks"/>
          <p:cNvSpPr txBox="1"/>
          <p:nvPr>
            <p:ph type="title"/>
          </p:nvPr>
        </p:nvSpPr>
        <p:spPr>
          <a:prstGeom prst="rect">
            <a:avLst/>
          </a:prstGeom>
        </p:spPr>
        <p:txBody>
          <a:bodyPr/>
          <a:lstStyle/>
          <a:p>
            <a:pPr/>
            <a:r>
              <a:t>Basic principle of learning for neural networks</a:t>
            </a:r>
          </a:p>
        </p:txBody>
      </p:sp>
      <p:pic>
        <p:nvPicPr>
          <p:cNvPr id="182" name="Picture Placeholder 2" descr="Picture Placeholder 2"/>
          <p:cNvPicPr>
            <a:picLocks noChangeAspect="1"/>
          </p:cNvPicPr>
          <p:nvPr>
            <p:ph type="pic" idx="13"/>
          </p:nvPr>
        </p:nvPicPr>
        <p:blipFill>
          <a:blip r:embed="rId2">
            <a:extLst/>
          </a:blip>
          <a:srcRect l="0" t="4413" r="0" b="4413"/>
          <a:stretch>
            <a:fillRect/>
          </a:stretch>
        </p:blipFill>
        <p:spPr>
          <a:prstGeom prst="rect">
            <a:avLst/>
          </a:prstGeom>
        </p:spPr>
      </p:pic>
      <p:sp>
        <p:nvSpPr>
          <p:cNvPr id="183" name="Modify the connection weights so as to reduce the loss"/>
          <p:cNvSpPr txBox="1"/>
          <p:nvPr>
            <p:ph type="body" sz="quarter" idx="1"/>
          </p:nvPr>
        </p:nvSpPr>
        <p:spPr>
          <a:xfrm>
            <a:off x="1792288" y="5427028"/>
            <a:ext cx="5486401" cy="804863"/>
          </a:xfrm>
          <a:prstGeom prst="rect">
            <a:avLst/>
          </a:prstGeom>
        </p:spPr>
        <p:txBody>
          <a:bodyPr/>
          <a:lstStyle/>
          <a:p>
            <a:pPr/>
            <a:r>
              <a:t>Modify the connection weights so as to reduce the loss</a:t>
            </a:r>
          </a:p>
        </p:txBody>
      </p:sp>
      <p:sp>
        <p:nvSpPr>
          <p:cNvPr id="184" name="https://arxiv.org/pdf/1712.04301.pdf"/>
          <p:cNvSpPr txBox="1"/>
          <p:nvPr/>
        </p:nvSpPr>
        <p:spPr>
          <a:xfrm>
            <a:off x="633449" y="6437495"/>
            <a:ext cx="2603294"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https://arxiv.org/pdf/1712.04301.pdf</a:t>
            </a:r>
          </a:p>
        </p:txBody>
      </p:sp>
      <p:sp>
        <p:nvSpPr>
          <p:cNvPr id="185" name="Deep Learning for IoT Big Data and Streaming Analytics: A Survey"/>
          <p:cNvSpPr txBox="1"/>
          <p:nvPr/>
        </p:nvSpPr>
        <p:spPr>
          <a:xfrm>
            <a:off x="569846" y="5748746"/>
            <a:ext cx="4826606"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spcBef>
                <a:spcPts val="300"/>
              </a:spcBef>
              <a:defRPr sz="1400"/>
            </a:lvl1pPr>
          </a:lstStyle>
          <a:p>
            <a:pPr/>
            <a:r>
              <a:t>Deep Learning for IoT Big Data and Streaming Analytics: A Survey </a:t>
            </a:r>
          </a:p>
        </p:txBody>
      </p:sp>
      <p:sp>
        <p:nvSpPr>
          <p:cNvPr id="186" name="Mehdi Mohammadi, Graduate Student Member, IEEE,  Ala Al-Fuqaha, Senior Member, IEEE,…"/>
          <p:cNvSpPr txBox="1"/>
          <p:nvPr/>
        </p:nvSpPr>
        <p:spPr>
          <a:xfrm>
            <a:off x="672097" y="5983537"/>
            <a:ext cx="4873214" cy="67208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spcBef>
                <a:spcPts val="300"/>
              </a:spcBef>
              <a:defRPr sz="1000"/>
            </a:pPr>
            <a:r>
              <a:t>Mehdi Mohammadi, Graduate Student Member, IEEE,  Ala Al-Fuqaha, Senior Member, IEEE, </a:t>
            </a:r>
          </a:p>
          <a:p>
            <a:pPr>
              <a:spcBef>
                <a:spcPts val="300"/>
              </a:spcBef>
              <a:defRPr sz="1000"/>
            </a:pPr>
            <a:r>
              <a:t>Sameh Sorour, Senior Member, IEEE, Mohsen Guizani, Fellow, IEEE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Support Vector Machine"/>
          <p:cNvSpPr txBox="1"/>
          <p:nvPr>
            <p:ph type="title"/>
          </p:nvPr>
        </p:nvSpPr>
        <p:spPr>
          <a:prstGeom prst="rect">
            <a:avLst/>
          </a:prstGeom>
        </p:spPr>
        <p:txBody>
          <a:bodyPr/>
          <a:lstStyle/>
          <a:p>
            <a:pPr/>
            <a:r>
              <a:t>Support Vector Machine</a:t>
            </a:r>
          </a:p>
        </p:txBody>
      </p:sp>
      <p:sp>
        <p:nvSpPr>
          <p:cNvPr id="189" name="Linearly separable learning, non-linear extension will follow…"/>
          <p:cNvSpPr txBox="1"/>
          <p:nvPr>
            <p:ph type="body" idx="1"/>
          </p:nvPr>
        </p:nvSpPr>
        <p:spPr>
          <a:prstGeom prst="rect">
            <a:avLst/>
          </a:prstGeom>
        </p:spPr>
        <p:txBody>
          <a:bodyPr/>
          <a:lstStyle/>
          <a:p>
            <a:pPr/>
            <a:r>
              <a:t>Linearly separable learning, non-linear extension will follow…</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Support Vector Machine"/>
          <p:cNvSpPr txBox="1"/>
          <p:nvPr>
            <p:ph type="title"/>
          </p:nvPr>
        </p:nvSpPr>
        <p:spPr>
          <a:prstGeom prst="rect">
            <a:avLst/>
          </a:prstGeom>
        </p:spPr>
        <p:txBody>
          <a:bodyPr/>
          <a:lstStyle/>
          <a:p>
            <a:pPr/>
            <a:r>
              <a:t>Support Vector Machine</a:t>
            </a:r>
          </a:p>
        </p:txBody>
      </p:sp>
      <p:pic>
        <p:nvPicPr>
          <p:cNvPr id="192" name="Picture Placeholder 2" descr="Picture Placeholder 2"/>
          <p:cNvPicPr>
            <a:picLocks noChangeAspect="1"/>
          </p:cNvPicPr>
          <p:nvPr>
            <p:ph type="pic" idx="13"/>
          </p:nvPr>
        </p:nvPicPr>
        <p:blipFill>
          <a:blip r:embed="rId2">
            <a:extLst/>
          </a:blip>
          <a:srcRect l="0" t="619" r="0" b="619"/>
          <a:stretch>
            <a:fillRect/>
          </a:stretch>
        </p:blipFill>
        <p:spPr>
          <a:xfrm>
            <a:off x="2447014" y="612775"/>
            <a:ext cx="4176948" cy="4114800"/>
          </a:xfrm>
          <a:prstGeom prst="rect">
            <a:avLst/>
          </a:prstGeom>
        </p:spPr>
      </p:pic>
      <p:sp>
        <p:nvSpPr>
          <p:cNvPr id="193" name="Finding the separating hyperplane between classes…"/>
          <p:cNvSpPr txBox="1"/>
          <p:nvPr>
            <p:ph type="body" sz="quarter" idx="1"/>
          </p:nvPr>
        </p:nvSpPr>
        <p:spPr>
          <a:prstGeom prst="rect">
            <a:avLst/>
          </a:prstGeom>
        </p:spPr>
        <p:txBody>
          <a:bodyPr/>
          <a:lstStyle/>
          <a:p>
            <a:pPr/>
            <a:r>
              <a:t>Finding the separating hyperplane between classes</a:t>
            </a:r>
          </a:p>
          <a:p>
            <a:pPr/>
            <a:r>
              <a:t>even when there is no linear separation</a:t>
            </a:r>
          </a:p>
        </p:txBody>
      </p:sp>
      <p:sp>
        <p:nvSpPr>
          <p:cNvPr id="194" name="https://commons.wikimedia.org/wiki/File:Svm_10_perceptron.JPG"/>
          <p:cNvSpPr txBox="1"/>
          <p:nvPr/>
        </p:nvSpPr>
        <p:spPr>
          <a:xfrm>
            <a:off x="2452819" y="4691379"/>
            <a:ext cx="4238363"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https://commons.wikimedia.org/wiki/File:Svm_10_perceptron.JPG</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Application of Machine Learning"/>
          <p:cNvSpPr txBox="1"/>
          <p:nvPr>
            <p:ph type="title"/>
          </p:nvPr>
        </p:nvSpPr>
        <p:spPr>
          <a:prstGeom prst="rect">
            <a:avLst/>
          </a:prstGeom>
        </p:spPr>
        <p:txBody>
          <a:bodyPr/>
          <a:lstStyle/>
          <a:p>
            <a:pPr/>
            <a:r>
              <a:t>Application of Machine Learning</a:t>
            </a:r>
          </a:p>
        </p:txBody>
      </p:sp>
      <p:sp>
        <p:nvSpPr>
          <p:cNvPr id="197" name="A worked out example will follow…"/>
          <p:cNvSpPr txBox="1"/>
          <p:nvPr>
            <p:ph type="body" idx="1"/>
          </p:nvPr>
        </p:nvSpPr>
        <p:spPr>
          <a:prstGeom prst="rect">
            <a:avLst/>
          </a:prstGeom>
        </p:spPr>
        <p:txBody>
          <a:bodyPr/>
          <a:lstStyle/>
          <a:p>
            <a:pPr/>
            <a:r>
              <a:t>A worked out example will follow…</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AI for prediction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Lecture 5: Prediction with AI"/>
          <p:cNvSpPr txBox="1"/>
          <p:nvPr>
            <p:ph type="title"/>
          </p:nvPr>
        </p:nvSpPr>
        <p:spPr>
          <a:prstGeom prst="rect">
            <a:avLst/>
          </a:prstGeom>
        </p:spPr>
        <p:txBody>
          <a:bodyPr/>
          <a:lstStyle/>
          <a:p>
            <a:pPr/>
            <a:r>
              <a:t>Lecture 5: Prediction with AI</a:t>
            </a:r>
          </a:p>
        </p:txBody>
      </p:sp>
      <p:sp>
        <p:nvSpPr>
          <p:cNvPr id="137" name="Learning from samples…"/>
          <p:cNvSpPr txBox="1"/>
          <p:nvPr>
            <p:ph type="body" idx="1"/>
          </p:nvPr>
        </p:nvSpPr>
        <p:spPr>
          <a:prstGeom prst="rect">
            <a:avLst/>
          </a:prstGeom>
        </p:spPr>
        <p:txBody>
          <a:bodyPr/>
          <a:lstStyle/>
          <a:p>
            <a:pPr/>
            <a:r>
              <a:t>Learning from samples</a:t>
            </a:r>
          </a:p>
          <a:p>
            <a:pPr/>
            <a:r>
              <a:t>Supervised learning algorithms</a:t>
            </a:r>
          </a:p>
          <a:p>
            <a:pPr/>
            <a:r>
              <a:t>Multi-layer neural networks</a:t>
            </a:r>
          </a:p>
          <a:p>
            <a:pPr/>
            <a:r>
              <a:t>Support Vector Machines</a:t>
            </a:r>
          </a:p>
          <a:p>
            <a:pPr/>
            <a:r>
              <a:t>Deep Learning for prediction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Learning vs. memorization"/>
          <p:cNvSpPr txBox="1"/>
          <p:nvPr>
            <p:ph type="title"/>
          </p:nvPr>
        </p:nvSpPr>
        <p:spPr>
          <a:prstGeom prst="rect">
            <a:avLst/>
          </a:prstGeom>
        </p:spPr>
        <p:txBody>
          <a:bodyPr/>
          <a:lstStyle/>
          <a:p>
            <a:pPr/>
            <a:r>
              <a:t>Learning vs. memorization</a:t>
            </a:r>
          </a:p>
        </p:txBody>
      </p:sp>
      <p:sp>
        <p:nvSpPr>
          <p:cNvPr id="140" name="Imagine showing the computer a picture of a cat, saying “A cat”. Computer says: “OK”…"/>
          <p:cNvSpPr txBox="1"/>
          <p:nvPr>
            <p:ph type="body" idx="1"/>
          </p:nvPr>
        </p:nvSpPr>
        <p:spPr>
          <a:prstGeom prst="rect">
            <a:avLst/>
          </a:prstGeom>
        </p:spPr>
        <p:txBody>
          <a:bodyPr/>
          <a:lstStyle/>
          <a:p>
            <a:pPr/>
            <a:r>
              <a:t>Imagine showing the computer a picture of a cat, saying “A cat”. Computer says: “OK”</a:t>
            </a:r>
          </a:p>
          <a:p>
            <a:pPr/>
            <a:r>
              <a:t>Show another cat; computer: “OK”</a:t>
            </a:r>
          </a:p>
          <a:p>
            <a:pPr/>
            <a:r>
              <a:t>Show a dog, saying “A dog”; computer: “OK”</a:t>
            </a:r>
          </a:p>
          <a:p>
            <a:pPr/>
            <a:r>
              <a:t>Show the first cat again, asking “What is this?”; computer says “A cat.”</a:t>
            </a:r>
          </a:p>
          <a:p>
            <a:pPr/>
            <a:r>
              <a:t>Now show a third cat; computer says “No idea”. Is this what we want?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What is “learning”?"/>
          <p:cNvSpPr txBox="1"/>
          <p:nvPr>
            <p:ph type="title"/>
          </p:nvPr>
        </p:nvSpPr>
        <p:spPr>
          <a:prstGeom prst="rect">
            <a:avLst/>
          </a:prstGeom>
        </p:spPr>
        <p:txBody>
          <a:bodyPr/>
          <a:lstStyle/>
          <a:p>
            <a:pPr lvl="1"/>
            <a:r>
              <a:t>What is “learning”?</a:t>
            </a:r>
          </a:p>
        </p:txBody>
      </p:sp>
      <p:sp>
        <p:nvSpPr>
          <p:cNvPr id="145" name="In the context of prediction, learning is the creation of a function for estimating an unknown variable…"/>
          <p:cNvSpPr txBox="1"/>
          <p:nvPr>
            <p:ph type="body" idx="1"/>
          </p:nvPr>
        </p:nvSpPr>
        <p:spPr>
          <a:prstGeom prst="rect">
            <a:avLst/>
          </a:prstGeom>
        </p:spPr>
        <p:txBody>
          <a:bodyPr/>
          <a:lstStyle/>
          <a:p>
            <a:pPr/>
            <a:r>
              <a:t>In the context of prediction, learning is the creation of a function for estimating an unknown variable</a:t>
            </a:r>
          </a:p>
          <a:p>
            <a:pPr/>
            <a:r>
              <a:t>The function should minimize the expectation of the error of estimation</a:t>
            </a:r>
          </a:p>
          <a:p>
            <a:pPr/>
            <a:r>
              <a:t>The function should use available observations and possibly a-priori knowledge about the domain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We want to find the true mapping that transforms the inputs x into the outputs y for the distribution p of the data…"/>
          <p:cNvSpPr txBox="1"/>
          <p:nvPr>
            <p:ph type="body" idx="1"/>
          </p:nvPr>
        </p:nvSpPr>
        <p:spPr>
          <a:xfrm>
            <a:off x="457200" y="1449868"/>
            <a:ext cx="8229600" cy="4525964"/>
          </a:xfrm>
          <a:prstGeom prst="rect">
            <a:avLst/>
          </a:prstGeom>
        </p:spPr>
        <p:txBody>
          <a:bodyPr/>
          <a:lstStyle/>
          <a:p>
            <a:pPr marL="318897" indent="-318897" defTabSz="850391">
              <a:defRPr sz="2976"/>
            </a:pPr>
            <a:r>
              <a:t>We want to find the true mapping that transforms the inputs </a:t>
            </a:r>
            <a:r>
              <a:rPr i="1"/>
              <a:t>x</a:t>
            </a:r>
            <a:r>
              <a:t> into the outputs </a:t>
            </a:r>
            <a:r>
              <a:rPr i="1"/>
              <a:t>y</a:t>
            </a:r>
            <a:r>
              <a:t> for the distribution </a:t>
            </a:r>
            <a:r>
              <a:rPr i="1"/>
              <a:t>p</a:t>
            </a:r>
            <a:r>
              <a:t> of the data</a:t>
            </a:r>
          </a:p>
          <a:p>
            <a:pPr marL="318897" indent="-318897" defTabSz="850391">
              <a:defRPr sz="2976"/>
            </a:pPr>
            <a:r>
              <a:t>Define the mapping as a family of functions      parametrized by  </a:t>
            </a:r>
          </a:p>
          <a:p>
            <a:pPr marL="318897" indent="-318897" defTabSz="850391">
              <a:defRPr sz="2976"/>
            </a:pPr>
            <a:r>
              <a:t>Define the error         as the expectation  of the distance </a:t>
            </a:r>
            <a:r>
              <a:rPr i="1"/>
              <a:t>L</a:t>
            </a:r>
            <a:r>
              <a:t> between the mapping and the true </a:t>
            </a:r>
            <a:r>
              <a:rPr i="1"/>
              <a:t>y</a:t>
            </a:r>
            <a:r>
              <a:t>:</a:t>
            </a:r>
            <a:br/>
          </a:p>
          <a:p>
            <a:pPr marL="318897" indent="-318897" defTabSz="850391">
              <a:defRPr sz="2976"/>
            </a:pPr>
            <a:r>
              <a:t>Then we want the    that minimizes</a:t>
            </a:r>
          </a:p>
        </p:txBody>
      </p:sp>
      <p:sp>
        <p:nvSpPr>
          <p:cNvPr id="148" name="Learning as optimization"/>
          <p:cNvSpPr txBox="1"/>
          <p:nvPr>
            <p:ph type="title"/>
          </p:nvPr>
        </p:nvSpPr>
        <p:spPr>
          <a:prstGeom prst="rect">
            <a:avLst/>
          </a:prstGeom>
        </p:spPr>
        <p:txBody>
          <a:bodyPr/>
          <a:lstStyle/>
          <a:p>
            <a:pPr/>
            <a:r>
              <a:t>Learning as optimization</a:t>
            </a:r>
          </a:p>
        </p:txBody>
      </p:sp>
      <p:pic>
        <p:nvPicPr>
          <p:cNvPr id="149" name="Image" descr="Image"/>
          <p:cNvPicPr>
            <a:picLocks noChangeAspect="1"/>
          </p:cNvPicPr>
          <p:nvPr/>
        </p:nvPicPr>
        <p:blipFill>
          <a:blip r:embed="rId3">
            <a:extLst/>
          </a:blip>
          <a:stretch>
            <a:fillRect/>
          </a:stretch>
        </p:blipFill>
        <p:spPr>
          <a:xfrm>
            <a:off x="1600233" y="4926667"/>
            <a:ext cx="5943534" cy="506623"/>
          </a:xfrm>
          <a:prstGeom prst="rect">
            <a:avLst/>
          </a:prstGeom>
          <a:ln w="12700">
            <a:miter lim="400000"/>
          </a:ln>
        </p:spPr>
      </p:pic>
      <p:pic>
        <p:nvPicPr>
          <p:cNvPr id="150" name="Image" descr="Image"/>
          <p:cNvPicPr>
            <a:picLocks noChangeAspect="1"/>
          </p:cNvPicPr>
          <p:nvPr/>
        </p:nvPicPr>
        <p:blipFill>
          <a:blip r:embed="rId4">
            <a:extLst/>
          </a:blip>
          <a:stretch>
            <a:fillRect/>
          </a:stretch>
        </p:blipFill>
        <p:spPr>
          <a:xfrm>
            <a:off x="3337179" y="4086262"/>
            <a:ext cx="589102" cy="340575"/>
          </a:xfrm>
          <a:prstGeom prst="rect">
            <a:avLst/>
          </a:prstGeom>
          <a:ln w="12700">
            <a:miter lim="400000"/>
          </a:ln>
        </p:spPr>
      </p:pic>
      <p:pic>
        <p:nvPicPr>
          <p:cNvPr id="151" name="Image" descr="Image"/>
          <p:cNvPicPr>
            <a:picLocks noChangeAspect="1"/>
          </p:cNvPicPr>
          <p:nvPr/>
        </p:nvPicPr>
        <p:blipFill>
          <a:blip r:embed="rId5">
            <a:extLst/>
          </a:blip>
          <a:stretch>
            <a:fillRect/>
          </a:stretch>
        </p:blipFill>
        <p:spPr>
          <a:xfrm>
            <a:off x="7634787" y="3073724"/>
            <a:ext cx="911266" cy="340575"/>
          </a:xfrm>
          <a:prstGeom prst="rect">
            <a:avLst/>
          </a:prstGeom>
          <a:ln w="12700">
            <a:miter lim="400000"/>
          </a:ln>
        </p:spPr>
      </p:pic>
      <p:pic>
        <p:nvPicPr>
          <p:cNvPr id="152" name="Image" descr="Image"/>
          <p:cNvPicPr>
            <a:picLocks noChangeAspect="1"/>
          </p:cNvPicPr>
          <p:nvPr/>
        </p:nvPicPr>
        <p:blipFill>
          <a:blip r:embed="rId6">
            <a:extLst/>
          </a:blip>
          <a:stretch>
            <a:fillRect/>
          </a:stretch>
        </p:blipFill>
        <p:spPr>
          <a:xfrm>
            <a:off x="3562673" y="3515206"/>
            <a:ext cx="137956" cy="232800"/>
          </a:xfrm>
          <a:prstGeom prst="rect">
            <a:avLst/>
          </a:prstGeom>
          <a:ln w="12700">
            <a:miter lim="400000"/>
          </a:ln>
        </p:spPr>
      </p:pic>
      <p:pic>
        <p:nvPicPr>
          <p:cNvPr id="153" name="Image" descr="Image"/>
          <p:cNvPicPr>
            <a:picLocks noChangeAspect="1"/>
          </p:cNvPicPr>
          <p:nvPr/>
        </p:nvPicPr>
        <p:blipFill>
          <a:blip r:embed="rId6">
            <a:extLst/>
          </a:blip>
          <a:stretch>
            <a:fillRect/>
          </a:stretch>
        </p:blipFill>
        <p:spPr>
          <a:xfrm>
            <a:off x="3659193" y="5542126"/>
            <a:ext cx="137956" cy="232800"/>
          </a:xfrm>
          <a:prstGeom prst="rect">
            <a:avLst/>
          </a:prstGeom>
          <a:ln w="12700">
            <a:miter lim="400000"/>
          </a:ln>
        </p:spPr>
      </p:pic>
      <p:pic>
        <p:nvPicPr>
          <p:cNvPr id="154" name="Image" descr="Image"/>
          <p:cNvPicPr>
            <a:picLocks noChangeAspect="1"/>
          </p:cNvPicPr>
          <p:nvPr/>
        </p:nvPicPr>
        <p:blipFill>
          <a:blip r:embed="rId4">
            <a:extLst/>
          </a:blip>
          <a:stretch>
            <a:fillRect/>
          </a:stretch>
        </p:blipFill>
        <p:spPr>
          <a:xfrm>
            <a:off x="6308979" y="5488322"/>
            <a:ext cx="589102" cy="34057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The true distribution p of the data is unknown, we can only infer it from sample pairs of (x,y)…"/>
          <p:cNvSpPr txBox="1"/>
          <p:nvPr>
            <p:ph type="body" idx="1"/>
          </p:nvPr>
        </p:nvSpPr>
        <p:spPr>
          <a:xfrm>
            <a:off x="457200" y="1449868"/>
            <a:ext cx="8229600" cy="4525964"/>
          </a:xfrm>
          <a:prstGeom prst="rect">
            <a:avLst/>
          </a:prstGeom>
        </p:spPr>
        <p:txBody>
          <a:bodyPr/>
          <a:lstStyle/>
          <a:p>
            <a:pPr/>
            <a:r>
              <a:t>The true distribution </a:t>
            </a:r>
            <a:r>
              <a:rPr i="1"/>
              <a:t>p</a:t>
            </a:r>
            <a:r>
              <a:t> of the data is unknown, we can only infer it from sample pairs of (</a:t>
            </a:r>
            <a:r>
              <a:rPr i="1"/>
              <a:t>x,y</a:t>
            </a:r>
            <a:r>
              <a:t>)</a:t>
            </a:r>
          </a:p>
          <a:p>
            <a:pPr/>
            <a:r>
              <a:t>Thus the best we can do is finding a mapping  that fits the samples, hoping that it will fit also other, unknown samples</a:t>
            </a:r>
          </a:p>
          <a:p>
            <a:pPr/>
            <a:r>
              <a:t>Choosing a “good one” between the infinite number of possible mappings is the art of machine learning</a:t>
            </a:r>
          </a:p>
        </p:txBody>
      </p:sp>
      <p:sp>
        <p:nvSpPr>
          <p:cNvPr id="159" name="Learning vs. optimization"/>
          <p:cNvSpPr txBox="1"/>
          <p:nvPr>
            <p:ph type="title"/>
          </p:nvPr>
        </p:nvSpPr>
        <p:spPr>
          <a:prstGeom prst="rect">
            <a:avLst/>
          </a:prstGeom>
        </p:spPr>
        <p:txBody>
          <a:bodyPr/>
          <a:lstStyle/>
          <a:p>
            <a:pPr/>
            <a:r>
              <a:t>Learning vs. optimization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What functions to use?"/>
          <p:cNvSpPr txBox="1"/>
          <p:nvPr>
            <p:ph type="title"/>
          </p:nvPr>
        </p:nvSpPr>
        <p:spPr>
          <a:prstGeom prst="rect">
            <a:avLst/>
          </a:prstGeom>
        </p:spPr>
        <p:txBody>
          <a:bodyPr/>
          <a:lstStyle/>
          <a:p>
            <a:pPr lvl="1"/>
            <a:r>
              <a:t>What functions to use?</a:t>
            </a:r>
          </a:p>
        </p:txBody>
      </p:sp>
      <p:sp>
        <p:nvSpPr>
          <p:cNvPr id="164" name="Traditional regression: use a linear estimate mapping observed inputs to observed outputs…"/>
          <p:cNvSpPr txBox="1"/>
          <p:nvPr>
            <p:ph type="body" idx="1"/>
          </p:nvPr>
        </p:nvSpPr>
        <p:spPr>
          <a:prstGeom prst="rect">
            <a:avLst/>
          </a:prstGeom>
        </p:spPr>
        <p:txBody>
          <a:bodyPr/>
          <a:lstStyle/>
          <a:p>
            <a:pPr/>
            <a:r>
              <a:t>Traditional regression: use a linear estimate mapping observed inputs to observed outputs</a:t>
            </a:r>
          </a:p>
          <a:p>
            <a:pPr/>
            <a:r>
              <a:t>“Learning” for regression: least mean squares</a:t>
            </a:r>
            <a:br/>
          </a:p>
          <a:p>
            <a:pPr/>
            <a:r>
              <a:t>Neural networks: use nonlinear functions with biologically inspired structures</a:t>
            </a:r>
          </a:p>
          <a:p>
            <a:pPr/>
            <a:r>
              <a:t>“Learning” for neural networks: many heuristic procedures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Linear Regression"/>
          <p:cNvSpPr txBox="1"/>
          <p:nvPr>
            <p:ph type="title"/>
          </p:nvPr>
        </p:nvSpPr>
        <p:spPr>
          <a:prstGeom prst="rect">
            <a:avLst/>
          </a:prstGeom>
        </p:spPr>
        <p:txBody>
          <a:bodyPr/>
          <a:lstStyle/>
          <a:p>
            <a:pPr/>
            <a:r>
              <a:t>Linear Regression</a:t>
            </a:r>
          </a:p>
        </p:txBody>
      </p:sp>
      <p:sp>
        <p:nvSpPr>
          <p:cNvPr id="167" name="LMS derivation, example will follow…"/>
          <p:cNvSpPr txBox="1"/>
          <p:nvPr>
            <p:ph type="body" idx="1"/>
          </p:nvPr>
        </p:nvSpPr>
        <p:spPr>
          <a:prstGeom prst="rect">
            <a:avLst/>
          </a:prstGeom>
        </p:spPr>
        <p:txBody>
          <a:bodyPr/>
          <a:lstStyle/>
          <a:p>
            <a:pPr/>
            <a:r>
              <a:t>LMS derivation, example will follow…</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